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83" r:id="rId4"/>
    <p:sldId id="276" r:id="rId5"/>
    <p:sldId id="277" r:id="rId6"/>
    <p:sldId id="278" r:id="rId7"/>
    <p:sldId id="279" r:id="rId8"/>
    <p:sldId id="28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przesunąć slajd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15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15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5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5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D822E2A-A203-4158-8415-53E784B97755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"/>
          <p:cNvSpPr/>
          <p:nvPr/>
        </p:nvSpPr>
        <p:spPr>
          <a:xfrm>
            <a:off x="136080" y="1265040"/>
            <a:ext cx="11733840" cy="48921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0" strike="noStrike" spc="-1" dirty="0">
                <a:solidFill>
                  <a:schemeClr val="bg1"/>
                </a:solidFill>
                <a:latin typeface="Arial"/>
              </a:rPr>
              <a:t>The National Recovery and Resilience Plan (NRRP) funded climate-controlled research greenhouse with phenotyping system and sequencing laboratory. </a:t>
            </a:r>
            <a:endParaRPr lang="pl-PL" sz="3600" b="0" strike="noStrike" spc="-1" dirty="0">
              <a:solidFill>
                <a:schemeClr val="bg1"/>
              </a:solidFill>
              <a:latin typeface="Arial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600" b="0" strike="noStrike" spc="-1" dirty="0">
              <a:solidFill>
                <a:schemeClr val="bg1"/>
              </a:solidFill>
              <a:latin typeface="Arial"/>
            </a:endParaRP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b="0" strike="noStrike" spc="-1" dirty="0">
                <a:solidFill>
                  <a:schemeClr val="bg1"/>
                </a:solidFill>
                <a:latin typeface="Arial"/>
              </a:rPr>
              <a:t>This new infrastructure will drive deep, high-resolution investigations into the precise role of </a:t>
            </a:r>
            <a:r>
              <a:rPr lang="pl-PL" sz="3600" b="0" strike="noStrike" spc="-1" dirty="0" err="1">
                <a:solidFill>
                  <a:schemeClr val="bg1"/>
                </a:solidFill>
                <a:latin typeface="Arial"/>
              </a:rPr>
              <a:t>potato</a:t>
            </a:r>
            <a:r>
              <a:rPr lang="pl-PL" sz="3600" b="0" strike="noStrike" spc="-1" dirty="0">
                <a:solidFill>
                  <a:schemeClr val="bg1"/>
                </a:solidFill>
                <a:latin typeface="Arial"/>
              </a:rPr>
              <a:t> plant </a:t>
            </a:r>
            <a:r>
              <a:rPr lang="pl-PL" sz="3600" b="0" strike="noStrike" spc="-1" dirty="0" err="1">
                <a:solidFill>
                  <a:schemeClr val="bg1"/>
                </a:solidFill>
                <a:latin typeface="Arial"/>
              </a:rPr>
              <a:t>responses</a:t>
            </a:r>
            <a:r>
              <a:rPr lang="pl-PL" sz="3600" b="0" strike="noStrike" spc="-1" dirty="0">
                <a:solidFill>
                  <a:schemeClr val="bg1"/>
                </a:solidFill>
                <a:latin typeface="Arial"/>
              </a:rPr>
              <a:t> to</a:t>
            </a:r>
            <a:r>
              <a:rPr lang="en-US" sz="3600" b="0" strike="noStrike" spc="-1" dirty="0">
                <a:solidFill>
                  <a:schemeClr val="bg1"/>
                </a:solidFill>
                <a:latin typeface="Arial"/>
              </a:rPr>
              <a:t> environmental stress</a:t>
            </a:r>
            <a:r>
              <a:rPr lang="pl-PL" sz="3600" b="0" strike="noStrike" spc="-1" dirty="0">
                <a:solidFill>
                  <a:schemeClr val="bg1"/>
                </a:solidFill>
                <a:latin typeface="Arial"/>
              </a:rPr>
              <a:t>es</a:t>
            </a:r>
            <a:r>
              <a:rPr lang="en-US" sz="3600" b="0" strike="noStrike" spc="-1" dirty="0">
                <a:solidFill>
                  <a:schemeClr val="bg1"/>
                </a:solidFill>
                <a:latin typeface="Arial"/>
              </a:rPr>
              <a:t>.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3600" b="0" strike="noStrike" spc="-1" dirty="0">
              <a:solidFill>
                <a:schemeClr val="bg1"/>
              </a:solidFill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0" name="pole tekstowe 5"/>
          <p:cNvSpPr/>
          <p:nvPr/>
        </p:nvSpPr>
        <p:spPr>
          <a:xfrm>
            <a:off x="1602930" y="5341613"/>
            <a:ext cx="83829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strike="noStrike" spc="-1" dirty="0">
                <a:solidFill>
                  <a:srgbClr val="F2F2F2"/>
                </a:solidFill>
                <a:latin typeface="Arial Narrow"/>
                <a:ea typeface="DejaVu Sans"/>
              </a:rPr>
              <a:t>Plant </a:t>
            </a:r>
            <a:r>
              <a:rPr lang="pl-PL" sz="1800" b="1" strike="noStrike" spc="-1" dirty="0" err="1">
                <a:solidFill>
                  <a:srgbClr val="F2F2F2"/>
                </a:solidFill>
                <a:latin typeface="Arial Narrow"/>
                <a:ea typeface="DejaVu Sans"/>
              </a:rPr>
              <a:t>Breeding</a:t>
            </a:r>
            <a:r>
              <a:rPr lang="pl-PL" sz="1800" b="1" strike="noStrike" spc="-1" dirty="0">
                <a:solidFill>
                  <a:srgbClr val="F2F2F2"/>
                </a:solidFill>
                <a:latin typeface="Arial Narrow"/>
                <a:ea typeface="DejaVu Sans"/>
              </a:rPr>
              <a:t> and </a:t>
            </a:r>
            <a:r>
              <a:rPr lang="pl-PL" sz="1800" b="1" strike="noStrike" spc="-1" dirty="0" err="1">
                <a:solidFill>
                  <a:srgbClr val="F2F2F2"/>
                </a:solidFill>
                <a:latin typeface="Arial Narrow"/>
                <a:ea typeface="DejaVu Sans"/>
              </a:rPr>
              <a:t>Acclimatization</a:t>
            </a:r>
            <a:r>
              <a:rPr lang="pl-PL" sz="1800" b="1" strike="noStrike" spc="-1" dirty="0">
                <a:solidFill>
                  <a:srgbClr val="F2F2F2"/>
                </a:solidFill>
                <a:latin typeface="Arial Narrow"/>
                <a:ea typeface="DejaVu Sans"/>
              </a:rPr>
              <a:t> </a:t>
            </a:r>
            <a:r>
              <a:rPr lang="pl-PL" sz="1800" b="1" strike="noStrike" spc="-1" dirty="0" err="1">
                <a:solidFill>
                  <a:srgbClr val="F2F2F2"/>
                </a:solidFill>
                <a:latin typeface="Arial Narrow"/>
                <a:ea typeface="DejaVu Sans"/>
              </a:rPr>
              <a:t>Institute</a:t>
            </a:r>
            <a:r>
              <a:rPr lang="pl-PL" sz="1800" b="1" strike="noStrike" spc="-1" dirty="0">
                <a:solidFill>
                  <a:srgbClr val="F2F2F2"/>
                </a:solidFill>
                <a:latin typeface="Arial Narrow"/>
                <a:ea typeface="DejaVu Sans"/>
              </a:rPr>
              <a:t> – </a:t>
            </a:r>
            <a:r>
              <a:rPr lang="pl-PL" sz="1800" b="1" strike="noStrike" spc="-1" dirty="0" err="1">
                <a:solidFill>
                  <a:srgbClr val="F2F2F2"/>
                </a:solidFill>
                <a:latin typeface="Arial Narrow"/>
                <a:ea typeface="DejaVu Sans"/>
              </a:rPr>
              <a:t>National</a:t>
            </a:r>
            <a:r>
              <a:rPr lang="pl-PL" sz="1800" b="1" strike="noStrike" spc="-1" dirty="0">
                <a:solidFill>
                  <a:srgbClr val="F2F2F2"/>
                </a:solidFill>
                <a:latin typeface="Arial Narrow"/>
                <a:ea typeface="DejaVu Sans"/>
              </a:rPr>
              <a:t> </a:t>
            </a:r>
            <a:r>
              <a:rPr lang="pl-PL" sz="1800" b="1" strike="noStrike" spc="-1" dirty="0" err="1">
                <a:solidFill>
                  <a:srgbClr val="F2F2F2"/>
                </a:solidFill>
                <a:latin typeface="Arial Narrow"/>
                <a:ea typeface="DejaVu Sans"/>
              </a:rPr>
              <a:t>Research</a:t>
            </a:r>
            <a:r>
              <a:rPr lang="pl-PL" sz="1800" b="1" strike="noStrike" spc="-1" dirty="0">
                <a:solidFill>
                  <a:srgbClr val="F2F2F2"/>
                </a:solidFill>
                <a:latin typeface="Arial Narrow"/>
                <a:ea typeface="DejaVu Sans"/>
              </a:rPr>
              <a:t> </a:t>
            </a:r>
            <a:r>
              <a:rPr lang="pl-PL" sz="1800" b="1" strike="noStrike" spc="-1" dirty="0" err="1">
                <a:solidFill>
                  <a:srgbClr val="F2F2F2"/>
                </a:solidFill>
                <a:latin typeface="Arial Narrow"/>
                <a:ea typeface="DejaVu Sans"/>
              </a:rPr>
              <a:t>Institute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 baseline="30000" dirty="0">
                <a:solidFill>
                  <a:srgbClr val="F2F2F2"/>
                </a:solidFill>
                <a:latin typeface="Arial Narrow"/>
                <a:ea typeface="DejaVu Sans"/>
              </a:rPr>
              <a:t>1</a:t>
            </a:r>
            <a:r>
              <a:rPr lang="pl-PL" sz="1800" b="1" strike="noStrike" spc="-1" dirty="0">
                <a:solidFill>
                  <a:srgbClr val="F2F2F2"/>
                </a:solidFill>
                <a:latin typeface="Arial Narrow"/>
                <a:ea typeface="DejaVu Sans"/>
              </a:rPr>
              <a:t> Bonin Division,76-009 Bonin POLAND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161" name="Picture 2" descr="Ribbon in shape of Ukrainian flag and Text -Stand with Ukraine-. Mourning  Ribbon Flag. Logo symbol. Concept of Ukraine and Russia military conflict.  v Stock Photo - Alamy"/>
          <p:cNvPicPr/>
          <p:nvPr/>
        </p:nvPicPr>
        <p:blipFill>
          <a:blip r:embed="rId3"/>
          <a:stretch/>
        </p:blipFill>
        <p:spPr>
          <a:xfrm>
            <a:off x="0" y="6148800"/>
            <a:ext cx="653040" cy="70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Obraz 263"/>
          <p:cNvPicPr/>
          <p:nvPr/>
        </p:nvPicPr>
        <p:blipFill>
          <a:blip r:embed="rId2"/>
          <a:stretch/>
        </p:blipFill>
        <p:spPr>
          <a:xfrm>
            <a:off x="609479" y="744071"/>
            <a:ext cx="7351179" cy="483772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9705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Obraz 261"/>
          <p:cNvPicPr/>
          <p:nvPr/>
        </p:nvPicPr>
        <p:blipFill>
          <a:blip r:embed="rId2"/>
          <a:stretch/>
        </p:blipFill>
        <p:spPr>
          <a:xfrm>
            <a:off x="0" y="-27360"/>
            <a:ext cx="12239280" cy="6884640"/>
          </a:xfrm>
          <a:prstGeom prst="rect">
            <a:avLst/>
          </a:prstGeom>
          <a:ln w="0">
            <a:noFill/>
          </a:ln>
        </p:spPr>
      </p:pic>
      <p:pic>
        <p:nvPicPr>
          <p:cNvPr id="265" name="Obraz 264"/>
          <p:cNvPicPr/>
          <p:nvPr/>
        </p:nvPicPr>
        <p:blipFill>
          <a:blip r:embed="rId3"/>
          <a:stretch/>
        </p:blipFill>
        <p:spPr>
          <a:xfrm>
            <a:off x="9575280" y="4860000"/>
            <a:ext cx="2664000" cy="199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Obraz 265"/>
          <p:cNvPicPr/>
          <p:nvPr/>
        </p:nvPicPr>
        <p:blipFill>
          <a:blip r:embed="rId3"/>
          <a:stretch/>
        </p:blipFill>
        <p:spPr>
          <a:xfrm>
            <a:off x="8437320" y="14760"/>
            <a:ext cx="3837960" cy="6824520"/>
          </a:xfrm>
          <a:prstGeom prst="rect">
            <a:avLst/>
          </a:prstGeom>
          <a:ln w="0">
            <a:noFill/>
          </a:ln>
        </p:spPr>
      </p:pic>
      <p:pic>
        <p:nvPicPr>
          <p:cNvPr id="267" name="Obraz 266"/>
          <p:cNvPicPr/>
          <p:nvPr/>
        </p:nvPicPr>
        <p:blipFill>
          <a:blip r:embed="rId4"/>
          <a:stretch/>
        </p:blipFill>
        <p:spPr>
          <a:xfrm>
            <a:off x="36720" y="0"/>
            <a:ext cx="914256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Obraz 267"/>
          <p:cNvPicPr/>
          <p:nvPr/>
        </p:nvPicPr>
        <p:blipFill>
          <a:blip r:embed="rId2"/>
          <a:stretch/>
        </p:blipFill>
        <p:spPr>
          <a:xfrm>
            <a:off x="36720" y="360"/>
            <a:ext cx="1220256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Obraz 268"/>
          <p:cNvPicPr/>
          <p:nvPr/>
        </p:nvPicPr>
        <p:blipFill>
          <a:blip r:embed="rId2"/>
          <a:stretch/>
        </p:blipFill>
        <p:spPr>
          <a:xfrm>
            <a:off x="0" y="0"/>
            <a:ext cx="5142240" cy="6856920"/>
          </a:xfrm>
          <a:prstGeom prst="rect">
            <a:avLst/>
          </a:prstGeom>
          <a:ln w="0">
            <a:noFill/>
          </a:ln>
        </p:spPr>
      </p:pic>
      <p:pic>
        <p:nvPicPr>
          <p:cNvPr id="270" name="Obraz 269"/>
          <p:cNvPicPr/>
          <p:nvPr/>
        </p:nvPicPr>
        <p:blipFill>
          <a:blip r:embed="rId3"/>
          <a:stretch/>
        </p:blipFill>
        <p:spPr>
          <a:xfrm>
            <a:off x="9324000" y="2767320"/>
            <a:ext cx="2879280" cy="4106520"/>
          </a:xfrm>
          <a:prstGeom prst="rect">
            <a:avLst/>
          </a:prstGeom>
          <a:ln w="0">
            <a:noFill/>
          </a:ln>
        </p:spPr>
      </p:pic>
      <p:pic>
        <p:nvPicPr>
          <p:cNvPr id="271" name="Obraz 270"/>
          <p:cNvPicPr/>
          <p:nvPr/>
        </p:nvPicPr>
        <p:blipFill>
          <a:blip r:embed="rId4"/>
          <a:stretch/>
        </p:blipFill>
        <p:spPr>
          <a:xfrm>
            <a:off x="9540000" y="0"/>
            <a:ext cx="2589840" cy="3374640"/>
          </a:xfrm>
          <a:prstGeom prst="rect">
            <a:avLst/>
          </a:prstGeom>
          <a:ln w="0">
            <a:noFill/>
          </a:ln>
        </p:spPr>
      </p:pic>
      <p:pic>
        <p:nvPicPr>
          <p:cNvPr id="272" name="Obraz 271"/>
          <p:cNvPicPr/>
          <p:nvPr/>
        </p:nvPicPr>
        <p:blipFill>
          <a:blip r:embed="rId5"/>
          <a:stretch/>
        </p:blipFill>
        <p:spPr>
          <a:xfrm>
            <a:off x="6027480" y="14400"/>
            <a:ext cx="3511800" cy="3008880"/>
          </a:xfrm>
          <a:prstGeom prst="rect">
            <a:avLst/>
          </a:prstGeom>
          <a:ln w="0">
            <a:noFill/>
          </a:ln>
        </p:spPr>
      </p:pic>
      <p:pic>
        <p:nvPicPr>
          <p:cNvPr id="273" name="Obraz 272"/>
          <p:cNvPicPr/>
          <p:nvPr/>
        </p:nvPicPr>
        <p:blipFill>
          <a:blip r:embed="rId6"/>
          <a:stretch/>
        </p:blipFill>
        <p:spPr>
          <a:xfrm>
            <a:off x="6228000" y="2501280"/>
            <a:ext cx="3275280" cy="4367520"/>
          </a:xfrm>
          <a:prstGeom prst="rect">
            <a:avLst/>
          </a:prstGeom>
          <a:ln w="0">
            <a:noFill/>
          </a:ln>
        </p:spPr>
      </p:pic>
      <p:pic>
        <p:nvPicPr>
          <p:cNvPr id="274" name="Obraz 273"/>
          <p:cNvPicPr/>
          <p:nvPr/>
        </p:nvPicPr>
        <p:blipFill>
          <a:blip r:embed="rId7"/>
          <a:stretch/>
        </p:blipFill>
        <p:spPr>
          <a:xfrm>
            <a:off x="3420000" y="3906720"/>
            <a:ext cx="3013560" cy="2932560"/>
          </a:xfrm>
          <a:prstGeom prst="rect">
            <a:avLst/>
          </a:prstGeom>
          <a:ln w="0">
            <a:noFill/>
          </a:ln>
        </p:spPr>
      </p:pic>
      <p:pic>
        <p:nvPicPr>
          <p:cNvPr id="275" name="Obraz 274"/>
          <p:cNvPicPr/>
          <p:nvPr/>
        </p:nvPicPr>
        <p:blipFill>
          <a:blip r:embed="rId8"/>
          <a:stretch/>
        </p:blipFill>
        <p:spPr>
          <a:xfrm>
            <a:off x="3882600" y="180000"/>
            <a:ext cx="2956680" cy="342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ole tekstowe 3"/>
          <p:cNvSpPr/>
          <p:nvPr/>
        </p:nvSpPr>
        <p:spPr>
          <a:xfrm>
            <a:off x="739080" y="3891960"/>
            <a:ext cx="6652800" cy="206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F2F2F2"/>
                </a:solidFill>
                <a:latin typeface="Arial Narrow"/>
                <a:ea typeface="DejaVu Sans"/>
              </a:rPr>
              <a:t>The Plant Breeding and Acclimatization Institute (IHAR) - National Research Institute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Radzików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05-870 Błonie, Poland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tel. 22 733 45 00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NIP-PL: 5290007029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REGON: 000079480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e-mail: postbox@ihar.edu.pl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www.ihar.edu.pl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8" name="pole tekstowe 6"/>
          <p:cNvSpPr/>
          <p:nvPr/>
        </p:nvSpPr>
        <p:spPr>
          <a:xfrm>
            <a:off x="8622720" y="3891960"/>
            <a:ext cx="2828160" cy="15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1" strike="noStrike" spc="-1">
                <a:solidFill>
                  <a:srgbClr val="F2F2F2"/>
                </a:solidFill>
                <a:latin typeface="Arial Narrow"/>
                <a:ea typeface="DejaVu Sans"/>
              </a:rPr>
              <a:t>Krzysztof Treder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IHAR-PIB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Bonin 3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76-009 Bonin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tel. +48943423031 ext. 207</a:t>
            </a:r>
            <a:br/>
            <a:r>
              <a:rPr lang="pl-PL" sz="1400" b="0" strike="noStrike" spc="-1">
                <a:solidFill>
                  <a:srgbClr val="F2F2F2"/>
                </a:solidFill>
                <a:latin typeface="Arial Narrow"/>
                <a:ea typeface="DejaVu Sans"/>
              </a:rPr>
              <a:t>e-mail: k.treder@ihar.edu.pl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9" name="矩形 1"/>
          <p:cNvSpPr/>
          <p:nvPr/>
        </p:nvSpPr>
        <p:spPr>
          <a:xfrm>
            <a:off x="1811160" y="2442600"/>
            <a:ext cx="85683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F2F2F2"/>
                </a:solidFill>
                <a:latin typeface="Arial Narrow"/>
                <a:ea typeface="DejaVu Sans"/>
              </a:rPr>
              <a:t>Thank you for your attention</a:t>
            </a:r>
            <a:r>
              <a:rPr lang="pl-PL" sz="2800" b="1" strike="noStrike" spc="-1">
                <a:solidFill>
                  <a:srgbClr val="F2F2F2"/>
                </a:solidFill>
                <a:latin typeface="Arial Narrow"/>
                <a:ea typeface="DejaVu Sans"/>
              </a:rPr>
              <a:t>.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290" name="Picture 2" descr="Ribbon in shape of Ukrainian flag and Text -Stand with Ukraine-. Mourning  Ribbon Flag. Logo symbol. Concept of Ukraine and Russia military conflict.  v Stock Photo - Alamy"/>
          <p:cNvPicPr/>
          <p:nvPr/>
        </p:nvPicPr>
        <p:blipFill>
          <a:blip r:embed="rId3"/>
          <a:stretch/>
        </p:blipFill>
        <p:spPr>
          <a:xfrm>
            <a:off x="0" y="6148800"/>
            <a:ext cx="653040" cy="70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147</Words>
  <Application>Microsoft Office PowerPoint</Application>
  <PresentationFormat>Panoramiczny</PresentationFormat>
  <Paragraphs>12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DejaVu Sans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Seweryn Frasiński</dc:creator>
  <dc:description/>
  <cp:lastModifiedBy>Anna Depta</cp:lastModifiedBy>
  <cp:revision>96</cp:revision>
  <dcterms:created xsi:type="dcterms:W3CDTF">2021-11-30T18:24:21Z</dcterms:created>
  <dcterms:modified xsi:type="dcterms:W3CDTF">2026-06-24T12:08:54Z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Panoramiczny</vt:lpwstr>
  </property>
  <property fmtid="{D5CDD505-2E9C-101B-9397-08002B2CF9AE}" pid="4" name="Slides">
    <vt:i4>15</vt:i4>
  </property>
</Properties>
</file>